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77075" cy="9051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79725" y="678875"/>
            <a:ext cx="4718274" cy="33944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7700" y="4299650"/>
            <a:ext cx="5661650" cy="407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95594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07700" y="4299650"/>
            <a:ext cx="5661600" cy="40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707700" y="4299650"/>
            <a:ext cx="5661600" cy="407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07700" y="4299650"/>
            <a:ext cx="5661650" cy="407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07700" y="4299650"/>
            <a:ext cx="5661600" cy="40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07700" y="4299650"/>
            <a:ext cx="5661650" cy="407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07700" y="4299650"/>
            <a:ext cx="5661600" cy="40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07700" y="4299650"/>
            <a:ext cx="5661600" cy="40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07700" y="4299650"/>
            <a:ext cx="5661650" cy="407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07700" y="4299650"/>
            <a:ext cx="5661600" cy="40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07700" y="4299650"/>
            <a:ext cx="5661600" cy="40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44780" algn="l" rtl="0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0413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9652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101600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 rot="5400000">
            <a:off x="1866899" y="190500"/>
            <a:ext cx="4800600" cy="76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44780" algn="l" rtl="0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0413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9652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101600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 rot="5400000">
            <a:off x="4579937" y="2324100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44780" algn="l" rtl="0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0413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9652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101600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6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685800" y="4572000"/>
            <a:ext cx="646175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 sz="20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280"/>
              </a:spcBef>
              <a:buClr>
                <a:schemeClr val="accent5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280"/>
              </a:spcBef>
              <a:buClr>
                <a:schemeClr val="accent2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280"/>
              </a:spcBef>
              <a:buClr>
                <a:schemeClr val="accent3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722312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3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22312" y="3852862"/>
            <a:ext cx="6135686" cy="1633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accent2"/>
              </a:buClr>
              <a:buFont typeface="Arial"/>
              <a:buNone/>
              <a:defRPr sz="18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accent5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2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3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536191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81280" algn="l" rtl="0">
              <a:spcBef>
                <a:spcPts val="480"/>
              </a:spcBef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04139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24460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19380" algn="l" rtl="0">
              <a:spcBef>
                <a:spcPts val="360"/>
              </a:spcBef>
              <a:buClr>
                <a:schemeClr val="accent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7366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71120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76200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419600" y="1536191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81280" algn="l" rtl="0">
              <a:spcBef>
                <a:spcPts val="480"/>
              </a:spcBef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04139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24460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19380" algn="l" rtl="0">
              <a:spcBef>
                <a:spcPts val="360"/>
              </a:spcBef>
              <a:buClr>
                <a:schemeClr val="accent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7366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71120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76200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2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3657600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32080" algn="l" rtl="0">
              <a:spcBef>
                <a:spcPts val="320"/>
              </a:spcBef>
              <a:buClr>
                <a:schemeClr val="accent5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91439" algn="l" rtl="0">
              <a:spcBef>
                <a:spcPts val="320"/>
              </a:spcBef>
              <a:buClr>
                <a:schemeClr val="accen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83820" algn="l" rtl="0">
              <a:spcBef>
                <a:spcPts val="320"/>
              </a:spcBef>
              <a:buClr>
                <a:schemeClr val="accent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4419600" y="1535112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2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4"/>
          </p:nvPr>
        </p:nvSpPr>
        <p:spPr>
          <a:xfrm>
            <a:off x="4419600" y="2174875"/>
            <a:ext cx="3657600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32080" algn="l" rtl="0">
              <a:spcBef>
                <a:spcPts val="320"/>
              </a:spcBef>
              <a:buClr>
                <a:schemeClr val="accent5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91439" algn="l" rtl="0">
              <a:spcBef>
                <a:spcPts val="320"/>
              </a:spcBef>
              <a:buClr>
                <a:schemeClr val="accen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83820" algn="l" rtl="0">
              <a:spcBef>
                <a:spcPts val="320"/>
              </a:spcBef>
              <a:buClr>
                <a:schemeClr val="accent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04801" y="5495544"/>
            <a:ext cx="7772400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2200" b="1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04798" y="60960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2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304800" y="381000"/>
            <a:ext cx="7772400" cy="4942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44780" algn="l" rtl="0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0413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9652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101600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01752" y="5495278"/>
            <a:ext cx="7772400" cy="594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2200" b="1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pic" idx="2"/>
          </p:nvPr>
        </p:nvSpPr>
        <p:spPr>
          <a:xfrm>
            <a:off x="0" y="0"/>
            <a:ext cx="84582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accent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accent2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accent5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3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2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44780" algn="l" rtl="0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0413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9652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101600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8458200" y="0"/>
            <a:ext cx="685799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"/>
          <p:cNvSpPr/>
          <p:nvPr/>
        </p:nvSpPr>
        <p:spPr>
          <a:xfrm>
            <a:off x="8458200" y="5486400"/>
            <a:ext cx="685799" cy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54"/>
            <a:ext cx="7620000" cy="1534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CEEDAR Innovations and Collaboration in the </a:t>
            </a:r>
          </a:p>
          <a:p>
            <a:pPr lvl="0">
              <a:spcBef>
                <a:spcPts val="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 State LA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Charter College of Education :</a:t>
            </a:r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 lvl="0">
              <a:spcBef>
                <a:spcPts val="0"/>
              </a:spcBef>
              <a:buNone/>
            </a:pPr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Moving Towards Institutionalization...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2082125"/>
            <a:ext cx="7620000" cy="431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dirty="0"/>
              <a:t>GOAL: to increase faculty collaboration across existing professional preparation programs in Curriculum and Instruction, Special Education, and Educational Administration</a:t>
            </a:r>
          </a:p>
          <a:p>
            <a:pPr lv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029" y="3429000"/>
            <a:ext cx="6875400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24900" y="5325500"/>
            <a:ext cx="1019100" cy="10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Cal State LA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Charter College of Education 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GOAL: to increase faculty collaboration across existing professional preparation programs in Curriculum and Instruction, Special Education, and Educational Administration</a:t>
            </a:r>
          </a:p>
          <a:p>
            <a:pPr marL="342900" marR="0" lvl="0" indent="-2286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029" y="2895600"/>
            <a:ext cx="6875400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24900" y="5325500"/>
            <a:ext cx="1019100" cy="10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37331" y="381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-US" sz="216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216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216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216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216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216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261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Task 1</a:t>
            </a:r>
            <a:r>
              <a:rPr lang="en-US" sz="2610" b="0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: to provide opportunities for inter-divisional discussions focused on social justice, equity, and inclusiveness of ALL students</a:t>
            </a:r>
            <a:r>
              <a:rPr lang="en-US" sz="2160" b="0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2160" b="0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2520" b="0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2520" b="0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2520" b="0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2520" b="0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lang="en-US" sz="2520" b="0" i="0" u="none" strike="noStrike" cap="none" dirty="0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3096" y="1447800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1086"/>
              <a:buFont typeface="Arial"/>
              <a:buChar char="•"/>
            </a:pPr>
            <a:r>
              <a:rPr lang="en-US" sz="232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 Joint Division Meetings</a:t>
            </a:r>
          </a:p>
          <a:p>
            <a:pPr marL="640080" marR="0" lvl="1" indent="-233680" algn="l" rtl="0">
              <a:lnSpc>
                <a:spcPct val="80000"/>
              </a:lnSpc>
              <a:spcBef>
                <a:spcPts val="310"/>
              </a:spcBef>
              <a:spcAft>
                <a:spcPts val="0"/>
              </a:spcAft>
              <a:buClr>
                <a:schemeClr val="accent2"/>
              </a:buClr>
              <a:buSzPct val="96875"/>
              <a:buFont typeface="Arial"/>
              <a:buChar char="•"/>
            </a:pP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Trouble shoot common concerns like RICA preparation/intervention for candidates who struggle to pass RICA</a:t>
            </a:r>
          </a:p>
          <a:p>
            <a:pPr marL="640080" marR="0" lvl="1" indent="-233680" algn="l" rtl="0">
              <a:lnSpc>
                <a:spcPct val="80000"/>
              </a:lnSpc>
              <a:spcBef>
                <a:spcPts val="310"/>
              </a:spcBef>
              <a:spcAft>
                <a:spcPts val="0"/>
              </a:spcAft>
              <a:buClr>
                <a:schemeClr val="accent2"/>
              </a:buClr>
              <a:buSzPct val="96875"/>
              <a:buFont typeface="Arial"/>
              <a:buChar char="•"/>
            </a:pP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CTC Special Education Task Force recommendations; Draft credential models; Proposed TPEs</a:t>
            </a:r>
          </a:p>
          <a:p>
            <a:pPr marL="640080" marR="0" lvl="1" indent="-233680" algn="l" rtl="0">
              <a:lnSpc>
                <a:spcPct val="80000"/>
              </a:lnSpc>
              <a:spcBef>
                <a:spcPts val="310"/>
              </a:spcBef>
              <a:spcAft>
                <a:spcPts val="0"/>
              </a:spcAft>
              <a:buClr>
                <a:schemeClr val="accent2"/>
              </a:buClr>
              <a:buSzPct val="96875"/>
              <a:buFont typeface="Arial"/>
              <a:buChar char="•"/>
            </a:pP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Retreat to discuss vision for coursework for dual multiple subjects/special  education credential program </a:t>
            </a:r>
          </a:p>
          <a:p>
            <a:pPr marL="640080" marR="0" lvl="1" indent="-233680" algn="l" rtl="0">
              <a:lnSpc>
                <a:spcPct val="80000"/>
              </a:lnSpc>
              <a:spcBef>
                <a:spcPts val="310"/>
              </a:spcBef>
              <a:spcAft>
                <a:spcPts val="0"/>
              </a:spcAft>
              <a:buClr>
                <a:schemeClr val="accent2"/>
              </a:buClr>
              <a:buSzPct val="96875"/>
              <a:buFont typeface="Arial"/>
              <a:buChar char="•"/>
            </a:pPr>
            <a:r>
              <a:rPr lang="en-US" sz="1550" dirty="0"/>
              <a:t>Discuss Fieldwork Options and Models </a:t>
            </a:r>
          </a:p>
          <a:p>
            <a:pPr marR="0" lvl="2" algn="l" rtl="0">
              <a:lnSpc>
                <a:spcPct val="80000"/>
              </a:lnSpc>
              <a:spcBef>
                <a:spcPts val="310"/>
              </a:spcBef>
              <a:spcAft>
                <a:spcPts val="0"/>
              </a:spcAft>
              <a:buSzPct val="96875"/>
            </a:pPr>
            <a:r>
              <a:rPr lang="en-US" sz="1550" dirty="0"/>
              <a:t>(E-supervision with Cal State TEACH)</a:t>
            </a:r>
          </a:p>
          <a:p>
            <a:pPr marL="640080" marR="0" lvl="1" indent="-233680" algn="l" rtl="0">
              <a:lnSpc>
                <a:spcPct val="80000"/>
              </a:lnSpc>
              <a:spcBef>
                <a:spcPts val="310"/>
              </a:spcBef>
              <a:spcAft>
                <a:spcPts val="0"/>
              </a:spcAft>
              <a:buClr>
                <a:schemeClr val="accent2"/>
              </a:buClr>
              <a:buSzPct val="96875"/>
              <a:buFont typeface="Arial"/>
              <a:buNone/>
            </a:pPr>
            <a:endParaRPr sz="15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41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1704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66931" y="5410200"/>
            <a:ext cx="677068" cy="8294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Institutionalization Efforts: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114300">
              <a:lnSpc>
                <a:spcPct val="80000"/>
              </a:lnSpc>
              <a:spcBef>
                <a:spcPts val="465"/>
              </a:spcBef>
              <a:buSzPct val="101086"/>
            </a:pPr>
            <a:r>
              <a:rPr lang="en-US" sz="2325"/>
              <a:t>Endowed Chair presentations by scholars during fall and spring terms for faculty and students from general education, special education and administration </a:t>
            </a:r>
          </a:p>
          <a:p>
            <a:pPr lvl="1" indent="406400">
              <a:lnSpc>
                <a:spcPct val="80000"/>
              </a:lnSpc>
              <a:spcBef>
                <a:spcPts val="403"/>
              </a:spcBef>
              <a:buSzPct val="100749"/>
            </a:pPr>
            <a:r>
              <a:rPr lang="en-US" sz="2015"/>
              <a:t>Mary Falvey</a:t>
            </a:r>
          </a:p>
          <a:p>
            <a:pPr lvl="1" indent="406400">
              <a:lnSpc>
                <a:spcPct val="80000"/>
              </a:lnSpc>
              <a:spcBef>
                <a:spcPts val="403"/>
              </a:spcBef>
              <a:buSzPct val="100749"/>
            </a:pPr>
            <a:r>
              <a:rPr lang="en-US" sz="2015"/>
              <a:t>Marleen Pugach</a:t>
            </a:r>
          </a:p>
          <a:p>
            <a:pPr lvl="1" indent="406400">
              <a:lnSpc>
                <a:spcPct val="80000"/>
              </a:lnSpc>
              <a:spcBef>
                <a:spcPts val="403"/>
              </a:spcBef>
              <a:buSzPct val="100749"/>
            </a:pPr>
            <a:r>
              <a:rPr lang="en-US" sz="2015"/>
              <a:t>Russell Skiba</a:t>
            </a:r>
          </a:p>
          <a:p>
            <a:pPr lvl="1" indent="406400">
              <a:lnSpc>
                <a:spcPct val="80000"/>
              </a:lnSpc>
              <a:spcBef>
                <a:spcPts val="403"/>
              </a:spcBef>
              <a:buSzPct val="100749"/>
            </a:pPr>
            <a:r>
              <a:rPr lang="en-US" sz="2015"/>
              <a:t>Chris Kleiwer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8100" y="5465575"/>
            <a:ext cx="735900" cy="73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37331" y="152400"/>
            <a:ext cx="8229600" cy="2239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-US" sz="252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252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261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Task 2</a:t>
            </a:r>
            <a:r>
              <a:rPr lang="en-US" sz="2610" b="0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: Identify potential collaborative courses/co-teaching and teaching teams </a:t>
            </a:r>
            <a:br>
              <a:rPr lang="en-US" sz="2610" b="0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lang="en-US" sz="2610" b="0" i="0" u="none" strike="noStrike" cap="none" dirty="0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268850" y="1952003"/>
            <a:ext cx="8229600" cy="42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Mini-grants to encourage Co-Teaching between Division faculty</a:t>
            </a:r>
          </a:p>
          <a:p>
            <a:pPr marL="640080" marR="0" lvl="1" indent="-233680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Reading, Language Development, Fieldwork</a:t>
            </a:r>
          </a:p>
          <a:p>
            <a:pPr marL="640080" marR="0" lvl="1" indent="-233680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Infusion of UDL, MTSS, and Co-Teaching in coursework</a:t>
            </a:r>
          </a:p>
          <a:p>
            <a: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Reading, Classroom Management, Language Development, and Instructional Design syllabi across teacher development programs using CEEDAR Innovation Configuration tool</a:t>
            </a:r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66931" y="5410200"/>
            <a:ext cx="677068" cy="8294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49"/>
            <a:ext cx="7620000" cy="201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610" b="1" dirty="0"/>
              <a:t>Task 3</a:t>
            </a:r>
            <a:r>
              <a:rPr lang="en-US" sz="2610" dirty="0"/>
              <a:t>: Analyze program curricula/courses and field experiences to identify overlapping/complimentary curricula across existing professional programs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2368425"/>
            <a:ext cx="7620000" cy="403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u="sng" dirty="0"/>
              <a:t>Case Study of Collaborative Project:</a:t>
            </a:r>
            <a:r>
              <a:rPr lang="en-US" dirty="0"/>
              <a:t> </a:t>
            </a:r>
            <a:r>
              <a:rPr lang="en-US" sz="1800" dirty="0"/>
              <a:t>Leila Ricci &amp; Sabrina Mims-Cox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-US" sz="1800" dirty="0"/>
              <a:t>EDCI 549: General Ed--Language Development; ELD Assessment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-US" sz="1800" dirty="0"/>
              <a:t>EDSP 407: Special Ed:--Learning Center; Co-Teaching Models; MTSS/UDL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-US" sz="1800" dirty="0"/>
              <a:t>EDSP 495: Special Ed--Internship Program; MTSS/UDL</a:t>
            </a:r>
          </a:p>
          <a:p>
            <a:pPr marL="1371600" lvl="1" indent="-342900" rtl="0">
              <a:spcBef>
                <a:spcPts val="0"/>
              </a:spcBef>
              <a:buSzPct val="100000"/>
            </a:pPr>
            <a:r>
              <a:rPr lang="en-US" sz="1800" dirty="0"/>
              <a:t>Strategies Introduced in Special Ed were ELD Assessment</a:t>
            </a:r>
          </a:p>
          <a:p>
            <a:pPr marL="1371600" lvl="1" indent="-342900">
              <a:spcBef>
                <a:spcPts val="0"/>
              </a:spcBef>
              <a:buSzPct val="100000"/>
            </a:pPr>
            <a:r>
              <a:rPr lang="en-US" sz="1800" dirty="0"/>
              <a:t>Strategies Introduced in General Ed were MTSS/UDL/Co-teaching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325" y="4789650"/>
            <a:ext cx="2946899" cy="221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1225" y="4789625"/>
            <a:ext cx="1657672" cy="221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98899" y="4789625"/>
            <a:ext cx="2946900" cy="221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7620000" cy="1209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Implementation Results/Highlights: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b="1" u="sng" dirty="0"/>
              <a:t>ELD Assessments</a:t>
            </a:r>
            <a:r>
              <a:rPr lang="en-US" dirty="0"/>
              <a:t> now regular assignment for Special 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b="1" u="sng" dirty="0"/>
              <a:t>MTSS/UDL </a:t>
            </a:r>
            <a:r>
              <a:rPr lang="en-US" dirty="0"/>
              <a:t>regular part of General Ed Syllabus and Course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Special Ed sites used for Field Placements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b="1" u="sng" dirty="0"/>
              <a:t>Learning Center</a:t>
            </a:r>
            <a:r>
              <a:rPr lang="en-US" dirty="0"/>
              <a:t> as Model for Special Ed and Co-Teaching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part of General Ed Syllabus and Course and recommended for collaborative projects</a:t>
            </a:r>
          </a:p>
          <a:p>
            <a:pPr marL="457200" lvl="0" indent="-228600">
              <a:spcBef>
                <a:spcPts val="0"/>
              </a:spcBef>
            </a:pPr>
            <a:r>
              <a:rPr lang="en-US" b="1" u="sng" dirty="0"/>
              <a:t>Ongoing collaboration </a:t>
            </a:r>
            <a:r>
              <a:rPr lang="en-US" dirty="0"/>
              <a:t>and </a:t>
            </a:r>
            <a:r>
              <a:rPr lang="en-US" b="1" u="sng" dirty="0"/>
              <a:t>Co-Teaching</a:t>
            </a:r>
            <a:r>
              <a:rPr lang="en-US" dirty="0"/>
              <a:t> among Faculty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-US" sz="2790" b="1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Task 4</a:t>
            </a:r>
            <a:r>
              <a:rPr lang="en-US" sz="2790" b="0" i="0" u="none" strike="noStrike" cap="none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: Develop plan for integrated/merged multiple subjects/special  education credential program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 of 2 credential pathways with infusion of effective special education teaching practices: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ct val="101750"/>
              <a:buFont typeface="Arial"/>
              <a:buChar char="•"/>
            </a:pPr>
            <a:r>
              <a:rPr lang="en-US" sz="203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Single subject math/science &amp; secondary focus Special education credentials with MA in STEM</a:t>
            </a:r>
          </a:p>
          <a:p>
            <a:pPr marL="1314450" marR="0" lvl="2" indent="-46355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Clr>
                <a:schemeClr val="accent3"/>
              </a:buClr>
              <a:buSzPct val="97941"/>
              <a:buFont typeface="Cambria"/>
              <a:buAutoNum type="arabicPeriod"/>
            </a:pPr>
            <a:r>
              <a:rPr lang="en-US" sz="166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Existing General Education and Special Education credential coursework with candidates from both programs enrolled in MA in STEM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ct val="101750"/>
              <a:buFont typeface="Arial"/>
              <a:buChar char="•"/>
            </a:pPr>
            <a:r>
              <a:rPr lang="en-US" sz="203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Dual multiple subjects/special education credential with MA in STEM</a:t>
            </a:r>
          </a:p>
          <a:p>
            <a:pPr marL="1257300" marR="0" lvl="2" indent="-34290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Clr>
                <a:schemeClr val="accent3"/>
              </a:buClr>
              <a:buSzPct val="97941"/>
              <a:buFont typeface="Cambria"/>
              <a:buAutoNum type="arabicPeriod"/>
            </a:pPr>
            <a:r>
              <a:rPr lang="en-US" sz="166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EDSP 400 – Foundations of Special Education + special </a:t>
            </a:r>
            <a:r>
              <a:rPr lang="en-US" sz="1665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</a:t>
            </a:r>
            <a:r>
              <a:rPr lang="en-US" sz="166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infusion in GE coursework</a:t>
            </a:r>
          </a:p>
          <a:p>
            <a:pPr marL="1257300" marR="0" lvl="2" indent="-34290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Clr>
                <a:schemeClr val="accent3"/>
              </a:buClr>
              <a:buSzPct val="97941"/>
              <a:buFont typeface="Cambria"/>
              <a:buAutoNum type="arabicPeriod"/>
            </a:pPr>
            <a:r>
              <a:rPr lang="en-US" sz="166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Combining existing General Education and Special Education coursework</a:t>
            </a:r>
          </a:p>
          <a:p>
            <a:pPr marL="1257300" marR="0" lvl="2" indent="-34290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Clr>
                <a:schemeClr val="accent3"/>
              </a:buClr>
              <a:buSzPct val="97941"/>
              <a:buFont typeface="Cambria"/>
              <a:buAutoNum type="arabicPeriod"/>
            </a:pPr>
            <a:r>
              <a:rPr lang="en-US" sz="166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Creating merged coursework with co-teaching of Gen Ed , Spec Ed, Ed Foundations, and Ed Technology faculty; fieldwork placement of gen </a:t>
            </a:r>
            <a:r>
              <a:rPr lang="en-US" sz="1665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</a:t>
            </a:r>
            <a:r>
              <a:rPr lang="en-US" sz="166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spec </a:t>
            </a:r>
            <a:r>
              <a:rPr lang="en-US" sz="1665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</a:t>
            </a:r>
            <a:r>
              <a:rPr lang="en-US" sz="166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credential candidates in inclusive co-taught settings</a:t>
            </a:r>
          </a:p>
          <a:p>
            <a:pPr marL="1257300" marR="0" lvl="2" indent="-34290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Clr>
                <a:schemeClr val="accent3"/>
              </a:buClr>
              <a:buSzPct val="97941"/>
              <a:buFont typeface="Cambria"/>
              <a:buNone/>
            </a:pPr>
            <a:endParaRPr sz="166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05839" marR="0" lvl="2" indent="-231140" algn="l" rtl="0">
              <a:lnSpc>
                <a:spcPct val="90000"/>
              </a:lnSpc>
              <a:spcBef>
                <a:spcPts val="333"/>
              </a:spcBef>
              <a:buClr>
                <a:schemeClr val="accent3"/>
              </a:buClr>
              <a:buSzPct val="97941"/>
              <a:buFont typeface="Arial"/>
              <a:buNone/>
            </a:pPr>
            <a:endParaRPr sz="166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66931" y="5410200"/>
            <a:ext cx="677068" cy="8294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PD Module Development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114300">
              <a:lnSpc>
                <a:spcPct val="80000"/>
              </a:lnSpc>
              <a:spcBef>
                <a:spcPts val="465"/>
              </a:spcBef>
              <a:buSzPct val="101086"/>
            </a:pPr>
            <a:r>
              <a:rPr lang="en-US" sz="2325" dirty="0"/>
              <a:t>Development of online Professional Development Module for faculty to build knowledge of multi-tiered systems of support (MTSS), Universal Design for Learning (UDL) and differentiation. </a:t>
            </a:r>
          </a:p>
          <a:p>
            <a:pPr lvl="0" indent="114300">
              <a:lnSpc>
                <a:spcPct val="80000"/>
              </a:lnSpc>
              <a:spcBef>
                <a:spcPts val="465"/>
              </a:spcBef>
              <a:buClr>
                <a:schemeClr val="accent1"/>
              </a:buClr>
              <a:buSzPct val="101086"/>
              <a:buFont typeface="Arial"/>
              <a:buNone/>
            </a:pPr>
            <a:endParaRPr sz="2325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490</Words>
  <Application>Microsoft Office PowerPoint</Application>
  <PresentationFormat>On-screen Show (4:3)</PresentationFormat>
  <Paragraphs>48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CEEDAR Innovations and Collaboration in the  Cal State LA Charter College of Education :   Moving Towards Institutionalization...</vt:lpstr>
      <vt:lpstr>   Task 1: to provide opportunities for inter-divisional discussions focused on social justice, equity, and inclusiveness of ALL students   </vt:lpstr>
      <vt:lpstr>Institutionalization Efforts:</vt:lpstr>
      <vt:lpstr> Task 2: Identify potential collaborative courses/co-teaching and teaching teams  </vt:lpstr>
      <vt:lpstr>Task 3: Analyze program curricula/courses and field experiences to identify overlapping/complimentary curricula across existing professional programs</vt:lpstr>
      <vt:lpstr>Implementation Results/Highlights:</vt:lpstr>
      <vt:lpstr>Task 4: Develop plan for integrated/merged multiple subjects/special  education credential program</vt:lpstr>
      <vt:lpstr>PD Module Development</vt:lpstr>
      <vt:lpstr>PowerPoint Presentation</vt:lpstr>
      <vt:lpstr>Cal State LA Charter College of Education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CEEDAR Innovations and Collaboration in the  Cal State LA Charter College of Education :   Moving Towards Institutionalization...</dc:title>
  <dc:creator>Sabrina Mims-Cox</dc:creator>
  <cp:lastModifiedBy>Sabrina Mims-Cox</cp:lastModifiedBy>
  <cp:revision>4</cp:revision>
  <dcterms:modified xsi:type="dcterms:W3CDTF">2016-06-29T01:37:22Z</dcterms:modified>
</cp:coreProperties>
</file>